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38"/>
  </p:handoutMasterIdLst>
  <p:sldIdLst>
    <p:sldId id="1348" r:id="rId3"/>
    <p:sldId id="1349" r:id="rId5"/>
    <p:sldId id="1350" r:id="rId6"/>
    <p:sldId id="1351" r:id="rId7"/>
    <p:sldId id="1353" r:id="rId8"/>
    <p:sldId id="1352" r:id="rId9"/>
    <p:sldId id="1354" r:id="rId10"/>
    <p:sldId id="1355" r:id="rId11"/>
    <p:sldId id="1356" r:id="rId12"/>
    <p:sldId id="1357" r:id="rId13"/>
    <p:sldId id="1358" r:id="rId14"/>
    <p:sldId id="1359" r:id="rId15"/>
    <p:sldId id="1360" r:id="rId16"/>
    <p:sldId id="1361" r:id="rId17"/>
    <p:sldId id="1362" r:id="rId18"/>
    <p:sldId id="1363" r:id="rId19"/>
    <p:sldId id="1364" r:id="rId20"/>
    <p:sldId id="1365" r:id="rId21"/>
    <p:sldId id="1385" r:id="rId22"/>
    <p:sldId id="1367" r:id="rId23"/>
    <p:sldId id="1368" r:id="rId24"/>
    <p:sldId id="1369" r:id="rId25"/>
    <p:sldId id="1370" r:id="rId26"/>
    <p:sldId id="1371" r:id="rId27"/>
    <p:sldId id="1372" r:id="rId28"/>
    <p:sldId id="1373" r:id="rId29"/>
    <p:sldId id="1374" r:id="rId30"/>
    <p:sldId id="1375" r:id="rId31"/>
    <p:sldId id="1376" r:id="rId32"/>
    <p:sldId id="1377" r:id="rId33"/>
    <p:sldId id="1378" r:id="rId34"/>
    <p:sldId id="1379" r:id="rId35"/>
    <p:sldId id="1380" r:id="rId36"/>
    <p:sldId id="1381" r:id="rId37"/>
  </p:sldIdLst>
  <p:sldSz cx="10439400" cy="719963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notesMaster" Target="notesMasters/notesMaster1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9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9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9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167998" y="0"/>
            <a:ext cx="3188595" cy="57471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42770" y="1431824"/>
            <a:ext cx="6872756" cy="3865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35830" y="5512523"/>
            <a:ext cx="5886637" cy="4510246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167998" y="10879875"/>
            <a:ext cx="3188595" cy="57471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>
            <a:off x="7613" y="507290"/>
            <a:ext cx="10412270" cy="0"/>
          </a:xfrm>
          <a:prstGeom prst="line">
            <a:avLst/>
          </a:prstGeom>
          <a:ln w="12700" cmpd="sng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未标题-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5080" y="1905"/>
            <a:ext cx="10455910" cy="495935"/>
          </a:xfrm>
          <a:prstGeom prst="rect">
            <a:avLst/>
          </a:prstGeom>
        </p:spPr>
      </p:pic>
      <p:pic>
        <p:nvPicPr>
          <p:cNvPr id="10" name="图片 9" descr="宜百客LOGO透明底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7000" y="71120"/>
            <a:ext cx="1402715" cy="358140"/>
          </a:xfrm>
          <a:prstGeom prst="rect">
            <a:avLst/>
          </a:prstGeom>
        </p:spPr>
      </p:pic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717788" y="383375"/>
            <a:ext cx="9004972" cy="61023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2349" y="1795196"/>
            <a:ext cx="9004972" cy="2995326"/>
          </a:xfrm>
        </p:spPr>
        <p:txBody>
          <a:bodyPr anchor="b"/>
          <a:lstStyle>
            <a:lvl1pPr>
              <a:defRPr sz="63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2349" y="4818859"/>
            <a:ext cx="9004972" cy="1575171"/>
          </a:xfrm>
        </p:spPr>
        <p:txBody>
          <a:bodyPr/>
          <a:lstStyle>
            <a:lvl1pPr marL="0" indent="0">
              <a:buNone/>
              <a:defRPr sz="2520">
                <a:solidFill>
                  <a:schemeClr val="tx1">
                    <a:tint val="75000"/>
                  </a:schemeClr>
                </a:solidFill>
              </a:defRPr>
            </a:lvl1pPr>
            <a:lvl2pPr marL="480060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2pPr>
            <a:lvl3pPr marL="960120" indent="0">
              <a:buNone/>
              <a:defRPr sz="1895">
                <a:solidFill>
                  <a:schemeClr val="tx1">
                    <a:tint val="75000"/>
                  </a:schemeClr>
                </a:solidFill>
              </a:defRPr>
            </a:lvl3pPr>
            <a:lvl4pPr marL="144018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4pPr>
            <a:lvl5pPr marL="192024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5pPr>
            <a:lvl6pPr marL="2400300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6pPr>
            <a:lvl7pPr marL="287972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7pPr>
            <a:lvl8pPr marL="335978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8pPr>
            <a:lvl9pPr marL="3839845" indent="0">
              <a:buNone/>
              <a:defRPr sz="1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17788" y="1916876"/>
            <a:ext cx="4437232" cy="45688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285528" y="1916876"/>
            <a:ext cx="4437232" cy="456883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147" y="383375"/>
            <a:ext cx="9004972" cy="13918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16286" y="1867330"/>
            <a:ext cx="4173457" cy="865094"/>
          </a:xfrm>
        </p:spPr>
        <p:txBody>
          <a:bodyPr anchor="ctr" anchorCtr="0"/>
          <a:lstStyle>
            <a:lvl1pPr marL="0" indent="0">
              <a:buNone/>
              <a:defRPr sz="2940"/>
            </a:lvl1pPr>
            <a:lvl2pPr marL="480060" indent="0">
              <a:buNone/>
              <a:defRPr sz="2520"/>
            </a:lvl2pPr>
            <a:lvl3pPr marL="960120" indent="0">
              <a:buNone/>
              <a:defRPr sz="2100"/>
            </a:lvl3pPr>
            <a:lvl4pPr marL="1440180" indent="0">
              <a:buNone/>
              <a:defRPr sz="1895"/>
            </a:lvl4pPr>
            <a:lvl5pPr marL="1920240" indent="0">
              <a:buNone/>
              <a:defRPr sz="1895"/>
            </a:lvl5pPr>
            <a:lvl6pPr marL="2400300" indent="0">
              <a:buNone/>
              <a:defRPr sz="1895"/>
            </a:lvl6pPr>
            <a:lvl7pPr marL="2879725" indent="0">
              <a:buNone/>
              <a:defRPr sz="1895"/>
            </a:lvl7pPr>
            <a:lvl8pPr marL="3359785" indent="0">
              <a:buNone/>
              <a:defRPr sz="1895"/>
            </a:lvl8pPr>
            <a:lvl9pPr marL="3839845" indent="0">
              <a:buNone/>
              <a:defRPr sz="18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016286" y="2798603"/>
            <a:ext cx="4173457" cy="37004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358092" y="1867330"/>
            <a:ext cx="4194010" cy="865094"/>
          </a:xfrm>
        </p:spPr>
        <p:txBody>
          <a:bodyPr anchor="ctr" anchorCtr="0"/>
          <a:lstStyle>
            <a:lvl1pPr marL="0" indent="0">
              <a:buNone/>
              <a:defRPr sz="2940"/>
            </a:lvl1pPr>
            <a:lvl2pPr marL="480060" indent="0">
              <a:buNone/>
              <a:defRPr sz="2520"/>
            </a:lvl2pPr>
            <a:lvl3pPr marL="960120" indent="0">
              <a:buNone/>
              <a:defRPr sz="2100"/>
            </a:lvl3pPr>
            <a:lvl4pPr marL="1440180" indent="0">
              <a:buNone/>
              <a:defRPr sz="1895"/>
            </a:lvl4pPr>
            <a:lvl5pPr marL="1920240" indent="0">
              <a:buNone/>
              <a:defRPr sz="1895"/>
            </a:lvl5pPr>
            <a:lvl6pPr marL="2400300" indent="0">
              <a:buNone/>
              <a:defRPr sz="1895"/>
            </a:lvl6pPr>
            <a:lvl7pPr marL="2879725" indent="0">
              <a:buNone/>
              <a:defRPr sz="1895"/>
            </a:lvl7pPr>
            <a:lvl8pPr marL="3359785" indent="0">
              <a:buNone/>
              <a:defRPr sz="1895"/>
            </a:lvl8pPr>
            <a:lvl9pPr marL="3839845" indent="0">
              <a:buNone/>
              <a:defRPr sz="189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358092" y="2798603"/>
            <a:ext cx="4194010" cy="370043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147" y="480052"/>
            <a:ext cx="3566972" cy="1680183"/>
          </a:xfrm>
        </p:spPr>
        <p:txBody>
          <a:bodyPr anchor="b"/>
          <a:lstStyle>
            <a:lvl1pPr>
              <a:defRPr sz="336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438593" y="480053"/>
            <a:ext cx="5285528" cy="5673952"/>
          </a:xfrm>
        </p:spPr>
        <p:txBody>
          <a:bodyPr/>
          <a:lstStyle>
            <a:lvl1pPr marL="0" indent="0">
              <a:buNone/>
              <a:defRPr sz="3360"/>
            </a:lvl1pPr>
            <a:lvl2pPr marL="480060" indent="0">
              <a:buNone/>
              <a:defRPr sz="2940"/>
            </a:lvl2pPr>
            <a:lvl3pPr marL="960120" indent="0">
              <a:buNone/>
              <a:defRPr sz="2520"/>
            </a:lvl3pPr>
            <a:lvl4pPr marL="1440180" indent="0">
              <a:buNone/>
              <a:defRPr sz="2100"/>
            </a:lvl4pPr>
            <a:lvl5pPr marL="1920240" indent="0">
              <a:buNone/>
              <a:defRPr sz="2100"/>
            </a:lvl5pPr>
            <a:lvl6pPr marL="2400300" indent="0">
              <a:buNone/>
              <a:defRPr sz="2100"/>
            </a:lvl6pPr>
            <a:lvl7pPr marL="2879725" indent="0">
              <a:buNone/>
              <a:defRPr sz="2100"/>
            </a:lvl7pPr>
            <a:lvl8pPr marL="3359785" indent="0">
              <a:buNone/>
              <a:defRPr sz="2100"/>
            </a:lvl8pPr>
            <a:lvl9pPr marL="3839845" indent="0">
              <a:buNone/>
              <a:defRPr sz="21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19147" y="2160235"/>
            <a:ext cx="3566972" cy="4002103"/>
          </a:xfrm>
        </p:spPr>
        <p:txBody>
          <a:bodyPr/>
          <a:lstStyle>
            <a:lvl1pPr marL="0" indent="0">
              <a:buNone/>
              <a:defRPr sz="2100"/>
            </a:lvl1pPr>
            <a:lvl2pPr marL="480060" indent="0">
              <a:buNone/>
              <a:defRPr sz="1895"/>
            </a:lvl2pPr>
            <a:lvl3pPr marL="960120" indent="0">
              <a:buNone/>
              <a:defRPr sz="1680"/>
            </a:lvl3pPr>
            <a:lvl4pPr marL="1440180" indent="0">
              <a:buNone/>
              <a:defRPr sz="1475"/>
            </a:lvl4pPr>
            <a:lvl5pPr marL="1920240" indent="0">
              <a:buNone/>
              <a:defRPr sz="1475"/>
            </a:lvl5pPr>
            <a:lvl6pPr marL="2400300" indent="0">
              <a:buNone/>
              <a:defRPr sz="1475"/>
            </a:lvl6pPr>
            <a:lvl7pPr marL="2879725" indent="0">
              <a:buNone/>
              <a:defRPr sz="1475"/>
            </a:lvl7pPr>
            <a:lvl8pPr marL="3359785" indent="0">
              <a:buNone/>
              <a:defRPr sz="1475"/>
            </a:lvl8pPr>
            <a:lvl9pPr marL="3839845" indent="0">
              <a:buNone/>
              <a:defRPr sz="1475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471516" y="383375"/>
            <a:ext cx="2251244" cy="610233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17788" y="383375"/>
            <a:ext cx="6623223" cy="610233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717788" y="383375"/>
            <a:ext cx="9004972" cy="13918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7788" y="1916876"/>
            <a:ext cx="9004972" cy="45688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717788" y="6674060"/>
            <a:ext cx="2349124" cy="38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458431" y="6674060"/>
            <a:ext cx="3523684" cy="38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7373636" y="6674060"/>
            <a:ext cx="2349124" cy="3833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lvl1pPr algn="l" defTabSz="960120" rtl="0" eaLnBrk="1" latinLnBrk="0" hangingPunct="1">
        <a:lnSpc>
          <a:spcPct val="90000"/>
        </a:lnSpc>
        <a:spcBef>
          <a:spcPct val="0"/>
        </a:spcBef>
        <a:buNone/>
        <a:defRPr sz="46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0665" indent="-238760" algn="l" defTabSz="960120" rtl="0" eaLnBrk="1" latinLnBrk="0" hangingPunct="1">
        <a:lnSpc>
          <a:spcPct val="90000"/>
        </a:lnSpc>
        <a:spcBef>
          <a:spcPts val="1050"/>
        </a:spcBef>
        <a:buFont typeface="Arial" panose="020B0604020202020204" pitchFamily="34" charset="0"/>
        <a:buChar char="•"/>
        <a:defRPr sz="2940" kern="1200">
          <a:solidFill>
            <a:schemeClr val="tx1"/>
          </a:solidFill>
          <a:latin typeface="+mn-lt"/>
          <a:ea typeface="+mn-ea"/>
          <a:cs typeface="+mn-cs"/>
        </a:defRPr>
      </a:lvl1pPr>
      <a:lvl2pPr marL="720725" indent="-238760" algn="l" defTabSz="960120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2520" kern="1200">
          <a:solidFill>
            <a:schemeClr val="tx1"/>
          </a:solidFill>
          <a:latin typeface="+mn-lt"/>
          <a:ea typeface="+mn-ea"/>
          <a:cs typeface="+mn-cs"/>
        </a:defRPr>
      </a:lvl2pPr>
      <a:lvl3pPr marL="1200785" indent="-238760" algn="l" defTabSz="960120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680845" indent="-238760" algn="l" defTabSz="960120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2160905" indent="-238760" algn="l" defTabSz="960120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640330" indent="-238760" algn="l" defTabSz="960120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3120390" indent="-238760" algn="l" defTabSz="960120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600450" indent="-238760" algn="l" defTabSz="960120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4080510" indent="-238760" algn="l" defTabSz="960120" rtl="0" eaLnBrk="1" latinLnBrk="0" hangingPunct="1">
        <a:lnSpc>
          <a:spcPct val="90000"/>
        </a:lnSpc>
        <a:spcBef>
          <a:spcPct val="105000"/>
        </a:spcBef>
        <a:buFont typeface="Arial" panose="020B0604020202020204" pitchFamily="34" charset="0"/>
        <a:buChar char="•"/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6012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1pPr>
      <a:lvl2pPr marL="480060" algn="l" defTabSz="96012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algn="l" defTabSz="96012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3pPr>
      <a:lvl4pPr marL="1440180" algn="l" defTabSz="96012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4pPr>
      <a:lvl5pPr marL="1920240" algn="l" defTabSz="96012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5pPr>
      <a:lvl6pPr marL="2400300" algn="l" defTabSz="96012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6pPr>
      <a:lvl7pPr marL="2879725" algn="l" defTabSz="96012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7pPr>
      <a:lvl8pPr marL="3359785" algn="l" defTabSz="96012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8pPr>
      <a:lvl9pPr marL="3839845" algn="l" defTabSz="960120" rtl="0" eaLnBrk="1" latinLnBrk="0" hangingPunct="1">
        <a:defRPr sz="189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4.jpeg"/><Relationship Id="rId2" Type="http://schemas.openxmlformats.org/officeDocument/2006/relationships/image" Target="../media/image18.jpeg"/><Relationship Id="rId1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jpeg"/><Relationship Id="rId1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9.jpeg"/><Relationship Id="rId2" Type="http://schemas.openxmlformats.org/officeDocument/2006/relationships/image" Target="../media/image10.jpeg"/><Relationship Id="rId1" Type="http://schemas.openxmlformats.org/officeDocument/2006/relationships/image" Target="../media/image38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image" Target="../media/image43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7.jpeg"/><Relationship Id="rId1" Type="http://schemas.openxmlformats.org/officeDocument/2006/relationships/image" Target="../media/image46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eg"/><Relationship Id="rId4" Type="http://schemas.openxmlformats.org/officeDocument/2006/relationships/image" Target="../media/image50.jpeg"/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image" Target="../media/image1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2.jpeg"/><Relationship Id="rId2" Type="http://schemas.openxmlformats.org/officeDocument/2006/relationships/image" Target="../media/image55.jpeg"/><Relationship Id="rId1" Type="http://schemas.openxmlformats.org/officeDocument/2006/relationships/image" Target="../media/image54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9.jpeg"/><Relationship Id="rId1" Type="http://schemas.openxmlformats.org/officeDocument/2006/relationships/image" Target="../media/image5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6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57.jpeg"/><Relationship Id="rId2" Type="http://schemas.openxmlformats.org/officeDocument/2006/relationships/image" Target="../media/image58.jpeg"/><Relationship Id="rId1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0.jpeg"/><Relationship Id="rId1" Type="http://schemas.openxmlformats.org/officeDocument/2006/relationships/image" Target="../media/image59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5.jpeg"/><Relationship Id="rId4" Type="http://schemas.openxmlformats.org/officeDocument/2006/relationships/image" Target="../media/image64.jpeg"/><Relationship Id="rId3" Type="http://schemas.openxmlformats.org/officeDocument/2006/relationships/image" Target="../media/image63.jpeg"/><Relationship Id="rId2" Type="http://schemas.openxmlformats.org/officeDocument/2006/relationships/image" Target="../media/image62.jpeg"/><Relationship Id="rId1" Type="http://schemas.openxmlformats.org/officeDocument/2006/relationships/image" Target="../media/image6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6.jpe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2.jpeg"/><Relationship Id="rId8" Type="http://schemas.openxmlformats.org/officeDocument/2006/relationships/image" Target="../media/image11.jpeg"/><Relationship Id="rId7" Type="http://schemas.openxmlformats.org/officeDocument/2006/relationships/image" Target="../media/image10.jpeg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0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54.jpeg"/><Relationship Id="rId6" Type="http://schemas.openxmlformats.org/officeDocument/2006/relationships/image" Target="../media/image72.jpeg"/><Relationship Id="rId5" Type="http://schemas.openxmlformats.org/officeDocument/2006/relationships/image" Target="../media/image71.jpeg"/><Relationship Id="rId4" Type="http://schemas.openxmlformats.org/officeDocument/2006/relationships/image" Target="../media/image70.jpeg"/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image" Target="../media/image6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4.jpe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2.jpeg"/><Relationship Id="rId7" Type="http://schemas.openxmlformats.org/officeDocument/2006/relationships/image" Target="../media/image11.jpeg"/><Relationship Id="rId6" Type="http://schemas.openxmlformats.org/officeDocument/2006/relationships/image" Target="../media/image10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0" Type="http://schemas.openxmlformats.org/officeDocument/2006/relationships/notesSlide" Target="../notesSlides/notesSlide4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jpe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1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jpe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" y="1713865"/>
            <a:ext cx="10449560" cy="157734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68044" y="2074840"/>
            <a:ext cx="924020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4400">
                <a:solidFill>
                  <a:schemeClr val="bg1"/>
                </a:solidFill>
                <a:latin typeface="锐字工房金刚大黑简1.0" panose="02010600030101010101" charset="-122"/>
                <a:ea typeface="锐字工房金刚大黑简1.0" panose="02010600030101010101" charset="-122"/>
                <a:sym typeface="+mn-ea"/>
              </a:rPr>
              <a:t>第五部分 消费者</a:t>
            </a:r>
            <a:r>
              <a:rPr lang="en-US" altLang="zh-CN" sz="4400">
                <a:solidFill>
                  <a:schemeClr val="bg1"/>
                </a:solidFill>
                <a:latin typeface="锐字工房金刚大黑简1.0" panose="02010600030101010101" charset="-122"/>
                <a:ea typeface="锐字工房金刚大黑简1.0" panose="02010600030101010101" charset="-122"/>
                <a:sym typeface="+mn-ea"/>
              </a:rPr>
              <a:t>APP/</a:t>
            </a:r>
            <a:r>
              <a:rPr lang="zh-CN" altLang="en-US" sz="4400">
                <a:solidFill>
                  <a:schemeClr val="bg1"/>
                </a:solidFill>
                <a:latin typeface="锐字工房金刚大黑简1.0" panose="02010600030101010101" charset="-122"/>
                <a:ea typeface="锐字工房金刚大黑简1.0" panose="02010600030101010101" charset="-122"/>
                <a:sym typeface="+mn-ea"/>
              </a:rPr>
              <a:t>微信公众号</a:t>
            </a:r>
            <a:endParaRPr lang="zh-CN" altLang="en-US" sz="4400">
              <a:solidFill>
                <a:schemeClr val="bg1"/>
              </a:solidFill>
              <a:latin typeface="锐字工房金刚大黑简1.0" panose="02010600030101010101" charset="-122"/>
              <a:ea typeface="锐字工房金刚大黑简1.0" panose="02010600030101010101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pic>
        <p:nvPicPr>
          <p:cNvPr id="11" name="图片 10" descr="更多-排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49925" y="602615"/>
            <a:ext cx="2219325" cy="39477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7945" y="85090"/>
            <a:ext cx="20713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立刻送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商品筛选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0" name=" 135"/>
          <p:cNvSpPr/>
          <p:nvPr/>
        </p:nvSpPr>
        <p:spPr>
          <a:xfrm>
            <a:off x="2017395" y="980440"/>
            <a:ext cx="1195070" cy="24130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8" name="图片 7" descr="选择商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50" y="711835"/>
            <a:ext cx="2096770" cy="3729990"/>
          </a:xfrm>
          <a:prstGeom prst="rect">
            <a:avLst/>
          </a:prstGeom>
        </p:spPr>
      </p:pic>
      <p:pic>
        <p:nvPicPr>
          <p:cNvPr id="12" name="图片 11" descr="更多-全部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895" y="581660"/>
            <a:ext cx="2201545" cy="391604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248660" y="4827270"/>
            <a:ext cx="1744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按二级分类筛选</a:t>
            </a:r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749925" y="4912360"/>
            <a:ext cx="17443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按价格和销售量排序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购物车-结算-红包-打开红包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5180" y="715645"/>
            <a:ext cx="1558290" cy="27711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1600" y="90805"/>
            <a:ext cx="4813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立刻送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支付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(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有红包和无红包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)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购物车-结算-红包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965" y="636270"/>
            <a:ext cx="1557655" cy="2770505"/>
          </a:xfrm>
          <a:prstGeom prst="rect">
            <a:avLst/>
          </a:prstGeom>
        </p:spPr>
      </p:pic>
      <p:pic>
        <p:nvPicPr>
          <p:cNvPr id="7" name="图片 6" descr="购物车-结算-红包-打开红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660" y="715645"/>
            <a:ext cx="1557655" cy="2770505"/>
          </a:xfrm>
          <a:prstGeom prst="rect">
            <a:avLst/>
          </a:prstGeom>
        </p:spPr>
      </p:pic>
      <p:pic>
        <p:nvPicPr>
          <p:cNvPr id="17" name="图片 16" descr="购物车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320" y="2376805"/>
            <a:ext cx="1557655" cy="2770505"/>
          </a:xfrm>
          <a:prstGeom prst="rect">
            <a:avLst/>
          </a:prstGeom>
        </p:spPr>
      </p:pic>
      <p:pic>
        <p:nvPicPr>
          <p:cNvPr id="18" name="图片 17" descr="购物车-结算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32660" y="4005580"/>
            <a:ext cx="1557655" cy="2770505"/>
          </a:xfrm>
          <a:prstGeom prst="rect">
            <a:avLst/>
          </a:prstGeom>
        </p:spPr>
      </p:pic>
      <p:sp>
        <p:nvSpPr>
          <p:cNvPr id="2" name=" 141"/>
          <p:cNvSpPr/>
          <p:nvPr/>
        </p:nvSpPr>
        <p:spPr>
          <a:xfrm>
            <a:off x="1704975" y="274447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" name=" 141"/>
          <p:cNvSpPr/>
          <p:nvPr/>
        </p:nvSpPr>
        <p:spPr>
          <a:xfrm>
            <a:off x="3883025" y="279908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8" name=" 141"/>
          <p:cNvSpPr/>
          <p:nvPr/>
        </p:nvSpPr>
        <p:spPr>
          <a:xfrm>
            <a:off x="6243320" y="289560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 141"/>
          <p:cNvSpPr/>
          <p:nvPr/>
        </p:nvSpPr>
        <p:spPr>
          <a:xfrm>
            <a:off x="1704975" y="455549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 descr="购物车-结算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32660" y="4005580"/>
            <a:ext cx="1650365" cy="29356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购物车-结算-红包-打开红包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7120" y="658495"/>
            <a:ext cx="2762885" cy="491363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1600" y="90805"/>
            <a:ext cx="4813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立刻送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说明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购物车-结算-红包-打开红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340" y="658495"/>
            <a:ext cx="2750185" cy="4892040"/>
          </a:xfrm>
          <a:prstGeom prst="rect">
            <a:avLst/>
          </a:prstGeom>
        </p:spPr>
      </p:pic>
      <p:pic>
        <p:nvPicPr>
          <p:cNvPr id="11" name="图片 10" descr="购物车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690" y="658495"/>
            <a:ext cx="2762250" cy="491299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12420" y="5718810"/>
            <a:ext cx="3639820" cy="12992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购物车：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、如果本店设置了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满多少立减多少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的促销，就显示，再买多少，可减多少。点击去选购，跳转立刻送首页。参考饿了么的方式。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、温馨提示：送货地址为店铺设置的内容。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、朕有留言，可输入客户的留言。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、立刻送，将商品加入购物车后，如十分钟即无操作，又没有支付，在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10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分钟内自动清空购物车。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244340" y="5718810"/>
            <a:ext cx="2829560" cy="12992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结算：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、配送时间：立刻送界面自动显示：立即配送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/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选时配送。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、支付方式：默认为微信支付，可切换为支付宝支付。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、默认为全选，在本界面不可改。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、如果有红包，即显示：有可用的红包，如果没有红包，显示：无可用的红包，并且为灰色，不可点开。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5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、底部自动显示优惠的信息。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437120" y="5718810"/>
            <a:ext cx="2829560" cy="12992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红包：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 可用红包为白色，不可用红包为灰色。参考饿了么的方式。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购物车-结算2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2140" y="647065"/>
            <a:ext cx="3320415" cy="5904230"/>
          </a:xfrm>
          <a:prstGeom prst="rect">
            <a:avLst/>
          </a:prstGeom>
        </p:spPr>
      </p:pic>
      <p:pic>
        <p:nvPicPr>
          <p:cNvPr id="11" name="图片 10" descr="购物车-结算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8225" y="647065"/>
            <a:ext cx="3324225" cy="5912485"/>
          </a:xfrm>
          <a:prstGeom prst="rect">
            <a:avLst/>
          </a:prstGeom>
        </p:spPr>
      </p:pic>
      <p:pic>
        <p:nvPicPr>
          <p:cNvPr id="10" name="图片 9" descr="购物车-结算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8225" y="647065"/>
            <a:ext cx="3321050" cy="5905500"/>
          </a:xfrm>
          <a:prstGeom prst="rect">
            <a:avLst/>
          </a:prstGeom>
        </p:spPr>
      </p:pic>
      <p:pic>
        <p:nvPicPr>
          <p:cNvPr id="3" name="图片 2" descr="购物车-结算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653415"/>
            <a:ext cx="3313430" cy="58928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1600" y="90805"/>
            <a:ext cx="4813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立刻送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切换送货时间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7" name="图片 6" descr="购物车-结算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500" y="653415"/>
            <a:ext cx="3314065" cy="589343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购物车-结算4-支付宝支付方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2525" y="659130"/>
            <a:ext cx="3460750" cy="6154420"/>
          </a:xfrm>
          <a:prstGeom prst="rect">
            <a:avLst/>
          </a:prstGeom>
        </p:spPr>
      </p:pic>
      <p:pic>
        <p:nvPicPr>
          <p:cNvPr id="5" name="图片 4" descr="购物车-结算4-切换支付方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710" y="659130"/>
            <a:ext cx="3461385" cy="615505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1600" y="90805"/>
            <a:ext cx="48139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立刻送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切换支付方式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文本框 8"/>
          <p:cNvSpPr txBox="1"/>
          <p:nvPr/>
        </p:nvSpPr>
        <p:spPr>
          <a:xfrm>
            <a:off x="120015" y="120015"/>
            <a:ext cx="3072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超出送货时间的提醒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990465" y="2833370"/>
            <a:ext cx="3639820" cy="12992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、超出送货时间的提示：在当前店铺的营业时间之外，在立刻送页面点击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号，立即弹出本提示框，其它功能照常可以使用。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、点击确定或无操作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5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秒弹开自动消失。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ctr"/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3" name="图片 12" descr="打烊提醒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84020" y="1073150"/>
            <a:ext cx="2952750" cy="5250815"/>
          </a:xfrm>
          <a:prstGeom prst="rect">
            <a:avLst/>
          </a:prstGeom>
        </p:spPr>
      </p:pic>
      <p:pic>
        <p:nvPicPr>
          <p:cNvPr id="3" name="图片 2" descr="超出送货时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4020" y="1073150"/>
            <a:ext cx="2952750" cy="52501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更换店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8085" y="796925"/>
            <a:ext cx="2331085" cy="4146550"/>
          </a:xfrm>
          <a:prstGeom prst="rect">
            <a:avLst/>
          </a:prstGeom>
        </p:spPr>
      </p:pic>
      <p:pic>
        <p:nvPicPr>
          <p:cNvPr id="8" name="图片 7" descr="01首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00" y="796925"/>
            <a:ext cx="2979420" cy="52990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0015" y="120015"/>
            <a:ext cx="3072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切换当前店铺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801110" y="5583555"/>
            <a:ext cx="2613660" cy="13246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、点击店铺名称，进入本界面，支持关键词搜索，自动定位当前城市，自动按距离远近排序，近的店铺靠前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1000M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以内单位为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M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1000M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以上单位为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KM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、当前店铺切换后，下次登录自动默认为本店铺。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、当前界面下，客户如产生电商，业务自动归属于本店。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 descr="更换店铺-更换城市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345" y="796925"/>
            <a:ext cx="2331720" cy="4145915"/>
          </a:xfrm>
          <a:prstGeom prst="rect">
            <a:avLst/>
          </a:prstGeom>
        </p:spPr>
      </p:pic>
      <p:sp>
        <p:nvSpPr>
          <p:cNvPr id="5" name=" 141"/>
          <p:cNvSpPr/>
          <p:nvPr/>
        </p:nvSpPr>
        <p:spPr>
          <a:xfrm>
            <a:off x="1779270" y="1113155"/>
            <a:ext cx="188087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560820" y="5583555"/>
            <a:ext cx="2613660" cy="75501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点击城市，进入选择城市界面。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选择省后，自动筛选市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1首页-收到红包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4275" y="1082675"/>
            <a:ext cx="2697480" cy="47974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20015" y="120015"/>
            <a:ext cx="307276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收到红包的提示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413250" y="1473835"/>
            <a:ext cx="2613660" cy="13246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、客户登录时将收到的有效的红包立即弹出，已经过期失效的就不在弹出。如果有多个红包，按次序弹出。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、如客户在操作时同样弹出。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、点击灰色区域或无操作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5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秒，关闭红包提示。如果有多个红包，分多次弹出。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10579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售货机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01首页-附近的设备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27455" y="824865"/>
            <a:ext cx="2952115" cy="5249545"/>
          </a:xfrm>
          <a:prstGeom prst="rect">
            <a:avLst/>
          </a:prstGeom>
        </p:spPr>
      </p:pic>
      <p:pic>
        <p:nvPicPr>
          <p:cNvPr id="4" name="图片 3" descr="附近的设备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824865"/>
            <a:ext cx="2952750" cy="5250180"/>
          </a:xfrm>
          <a:prstGeom prst="rect">
            <a:avLst/>
          </a:prstGeom>
        </p:spPr>
      </p:pic>
      <p:sp>
        <p:nvSpPr>
          <p:cNvPr id="5" name=" 141"/>
          <p:cNvSpPr/>
          <p:nvPr/>
        </p:nvSpPr>
        <p:spPr>
          <a:xfrm>
            <a:off x="3373755" y="1663700"/>
            <a:ext cx="188087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02支付界面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9345" y="735330"/>
            <a:ext cx="1930400" cy="3434080"/>
          </a:xfrm>
          <a:prstGeom prst="rect">
            <a:avLst/>
          </a:prstGeom>
        </p:spPr>
      </p:pic>
      <p:pic>
        <p:nvPicPr>
          <p:cNvPr id="8" name="图片 7" descr="02支付界面 - 副本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7800" y="669290"/>
            <a:ext cx="1974215" cy="351091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59378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商业设备的优惠相关优惠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-WM0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WM55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WM32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系列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1" name="图片 10" descr="01商品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" y="735330"/>
            <a:ext cx="1892300" cy="3364865"/>
          </a:xfrm>
          <a:prstGeom prst="rect">
            <a:avLst/>
          </a:prstGeom>
        </p:spPr>
      </p:pic>
      <p:sp>
        <p:nvSpPr>
          <p:cNvPr id="5" name=" 141"/>
          <p:cNvSpPr/>
          <p:nvPr/>
        </p:nvSpPr>
        <p:spPr>
          <a:xfrm>
            <a:off x="999490" y="1334135"/>
            <a:ext cx="188087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 flipH="1">
            <a:off x="4907280" y="537210"/>
            <a:ext cx="6350" cy="63652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图片 9" descr="01商品界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2530" y="695325"/>
            <a:ext cx="1892300" cy="3364865"/>
          </a:xfrm>
          <a:prstGeom prst="rect">
            <a:avLst/>
          </a:prstGeom>
        </p:spPr>
      </p:pic>
      <p:sp>
        <p:nvSpPr>
          <p:cNvPr id="12" name=" 141"/>
          <p:cNvSpPr/>
          <p:nvPr/>
        </p:nvSpPr>
        <p:spPr>
          <a:xfrm>
            <a:off x="5872480" y="1294130"/>
            <a:ext cx="188087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999490" y="4514850"/>
            <a:ext cx="2613660" cy="13246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使用微信、支付宝扫码：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点击产品，在支付以免给予提示。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5139690" y="4697095"/>
            <a:ext cx="4461510" cy="86804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使用宜百客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APP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或者微信公众号扫码：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假如店铺设置优惠的前提下，自动给予折扣。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58260" y="5732780"/>
            <a:ext cx="2613660" cy="13246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售货机的销售同样给予积分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25285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注册流程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及下单流程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7310" y="1793875"/>
            <a:ext cx="627380" cy="567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下载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171065" y="1835785"/>
            <a:ext cx="860425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通用店铺模板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28065" y="1835785"/>
            <a:ext cx="860425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授权位置、摄像头、通讯录等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408680" y="1795145"/>
            <a:ext cx="860425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点击页面跳转注册页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>
            <a:off x="3031490" y="2059940"/>
            <a:ext cx="355600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728210" y="1748155"/>
            <a:ext cx="653415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验证手机号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 flipV="1">
            <a:off x="694690" y="2056765"/>
            <a:ext cx="333375" cy="127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598285" y="1696720"/>
            <a:ext cx="622935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选择店铺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717540" y="1741805"/>
            <a:ext cx="544830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获取微信授权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26" name="直接箭头连接符 25"/>
          <p:cNvCxnSpPr/>
          <p:nvPr/>
        </p:nvCxnSpPr>
        <p:spPr>
          <a:xfrm>
            <a:off x="5381625" y="2003425"/>
            <a:ext cx="335915" cy="25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4314825" y="2005965"/>
            <a:ext cx="364490" cy="889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1888490" y="2046605"/>
            <a:ext cx="282575" cy="1016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262370" y="2000885"/>
            <a:ext cx="335915" cy="25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7221220" y="1957705"/>
            <a:ext cx="335915" cy="25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557135" y="1696085"/>
            <a:ext cx="833120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添加任何商品到购物车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4" name="直接箭头连接符 33"/>
          <p:cNvCxnSpPr/>
          <p:nvPr/>
        </p:nvCxnSpPr>
        <p:spPr>
          <a:xfrm>
            <a:off x="8404225" y="1957705"/>
            <a:ext cx="335915" cy="25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8740140" y="1696085"/>
            <a:ext cx="549275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启动支付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36" name="直接箭头连接符 35"/>
          <p:cNvCxnSpPr/>
          <p:nvPr/>
        </p:nvCxnSpPr>
        <p:spPr>
          <a:xfrm>
            <a:off x="9289415" y="1955165"/>
            <a:ext cx="335915" cy="25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9625330" y="1693545"/>
            <a:ext cx="741680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添加送货地址或快递地址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67310" y="4080510"/>
            <a:ext cx="627380" cy="56769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关注微信公众号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1028065" y="4102100"/>
            <a:ext cx="860425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通用店铺模板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2265680" y="4061460"/>
            <a:ext cx="860425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点击页面跳转注册页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1888490" y="4326255"/>
            <a:ext cx="355600" cy="3175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/>
          <p:cNvSpPr/>
          <p:nvPr/>
        </p:nvSpPr>
        <p:spPr>
          <a:xfrm>
            <a:off x="3585210" y="4014470"/>
            <a:ext cx="653415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验证手机号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44" name="直接箭头连接符 43"/>
          <p:cNvCxnSpPr/>
          <p:nvPr/>
        </p:nvCxnSpPr>
        <p:spPr>
          <a:xfrm flipV="1">
            <a:off x="694690" y="4343400"/>
            <a:ext cx="333375" cy="127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矩形 44"/>
          <p:cNvSpPr/>
          <p:nvPr/>
        </p:nvSpPr>
        <p:spPr>
          <a:xfrm>
            <a:off x="4592320" y="3963035"/>
            <a:ext cx="622935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选择当前店铺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48" name="直接箭头连接符 47"/>
          <p:cNvCxnSpPr/>
          <p:nvPr/>
        </p:nvCxnSpPr>
        <p:spPr>
          <a:xfrm flipV="1">
            <a:off x="3171825" y="4272280"/>
            <a:ext cx="364490" cy="889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4256405" y="4267200"/>
            <a:ext cx="335915" cy="25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>
            <a:off x="5215255" y="4224020"/>
            <a:ext cx="335915" cy="25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5551170" y="3962400"/>
            <a:ext cx="833120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添加任何商品到购物车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>
            <a:off x="6398260" y="4224020"/>
            <a:ext cx="335915" cy="25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6734175" y="3962400"/>
            <a:ext cx="549275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启动支付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7283450" y="4221480"/>
            <a:ext cx="335915" cy="25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/>
          <p:cNvSpPr/>
          <p:nvPr/>
        </p:nvSpPr>
        <p:spPr>
          <a:xfrm>
            <a:off x="7619365" y="3959860"/>
            <a:ext cx="741680" cy="5251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添加送货地址或快递地址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4364673" y="742315"/>
            <a:ext cx="171005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en-US" altLang="zh-CN" sz="20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APP</a:t>
            </a:r>
            <a:endParaRPr lang="en-US" altLang="zh-CN" sz="20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4364038" y="3314065"/>
            <a:ext cx="1710055" cy="4603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p>
            <a:pPr algn="ctr"/>
            <a:r>
              <a:rPr lang="zh-CN" altLang="en-US" sz="2400" b="1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黑体" panose="02010609060101010101" charset="-122"/>
                <a:ea typeface="黑体" panose="02010609060101010101" charset="-122"/>
              </a:rPr>
              <a:t>公众号</a:t>
            </a:r>
            <a:endParaRPr lang="zh-CN" altLang="en-US" sz="2400" b="1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59" name="直接箭头连接符 58"/>
          <p:cNvCxnSpPr/>
          <p:nvPr/>
        </p:nvCxnSpPr>
        <p:spPr>
          <a:xfrm flipH="1">
            <a:off x="9956800" y="2221865"/>
            <a:ext cx="8890" cy="22733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矩形 59"/>
          <p:cNvSpPr/>
          <p:nvPr/>
        </p:nvSpPr>
        <p:spPr>
          <a:xfrm>
            <a:off x="8696960" y="4080510"/>
            <a:ext cx="549275" cy="318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支付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1" name="直接箭头连接符 60"/>
          <p:cNvCxnSpPr/>
          <p:nvPr/>
        </p:nvCxnSpPr>
        <p:spPr>
          <a:xfrm flipH="1">
            <a:off x="9965690" y="2767965"/>
            <a:ext cx="8890" cy="22733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9722485" y="2995295"/>
            <a:ext cx="549275" cy="318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下单成功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63" name="直接箭头连接符 62"/>
          <p:cNvCxnSpPr/>
          <p:nvPr/>
        </p:nvCxnSpPr>
        <p:spPr>
          <a:xfrm>
            <a:off x="8361045" y="4226560"/>
            <a:ext cx="335915" cy="25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9246235" y="4238625"/>
            <a:ext cx="335915" cy="2540"/>
          </a:xfrm>
          <a:prstGeom prst="straightConnector1">
            <a:avLst/>
          </a:prstGeom>
          <a:ln w="28575" cmpd="sng">
            <a:solidFill>
              <a:schemeClr val="tx1"/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矩形 65"/>
          <p:cNvSpPr/>
          <p:nvPr/>
        </p:nvSpPr>
        <p:spPr>
          <a:xfrm>
            <a:off x="9625330" y="4063365"/>
            <a:ext cx="549275" cy="3187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下单成功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9686290" y="2400935"/>
            <a:ext cx="549275" cy="3663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支付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19405" y="4905375"/>
            <a:ext cx="671068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关注公众号的渠道：</a:t>
            </a:r>
            <a:endParaRPr lang="zh-CN" altLang="en-US"/>
          </a:p>
          <a:p>
            <a:r>
              <a:rPr lang="en-US" altLang="zh-CN"/>
              <a:t>1</a:t>
            </a:r>
            <a:r>
              <a:rPr lang="zh-CN" altLang="en-US"/>
              <a:t>、点击任何从公众号转发出来的信息，包括链接、产品。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、扫描店铺二维码。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、在宜百客系统的自动售货机上购物。</a:t>
            </a:r>
            <a:endParaRPr lang="zh-CN" altLang="en-US"/>
          </a:p>
          <a:p>
            <a:r>
              <a:rPr lang="en-US" altLang="zh-CN"/>
              <a:t>APP</a:t>
            </a:r>
            <a:r>
              <a:rPr lang="zh-CN" altLang="en-US"/>
              <a:t>注册和公众号注册：</a:t>
            </a:r>
            <a:endParaRPr lang="zh-CN" altLang="en-US"/>
          </a:p>
          <a:p>
            <a:r>
              <a:rPr lang="zh-CN" altLang="en-US"/>
              <a:t>以手机号为标准，自动合并。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3709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商业设备的优惠相关优惠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-WM22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" name=" 141"/>
          <p:cNvSpPr/>
          <p:nvPr/>
        </p:nvSpPr>
        <p:spPr>
          <a:xfrm>
            <a:off x="4279265" y="2025015"/>
            <a:ext cx="188087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856355" y="4892675"/>
            <a:ext cx="2613660" cy="13246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WM22APP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使用宜百客的界面。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、选择产品后，添加提示。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、使用宜百客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APP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、宜百客便利店微信公众号扫码支付，在店铺已经设置优惠的前提下，立即给予给予优惠。比如标价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3.5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元，后台设置优惠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95%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，实际支付：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3.33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元（四舍五入）。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WM22AP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870" y="697865"/>
            <a:ext cx="2982595" cy="5303520"/>
          </a:xfrm>
          <a:prstGeom prst="rect">
            <a:avLst/>
          </a:prstGeom>
        </p:spPr>
      </p:pic>
      <p:pic>
        <p:nvPicPr>
          <p:cNvPr id="4" name="图片 3" descr="WM22APP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2270" y="774700"/>
            <a:ext cx="2990215" cy="5316220"/>
          </a:xfrm>
          <a:prstGeom prst="rect">
            <a:avLst/>
          </a:prstGeom>
        </p:spPr>
      </p:pic>
      <p:sp>
        <p:nvSpPr>
          <p:cNvPr id="7" name="椭圆形标注 6"/>
          <p:cNvSpPr/>
          <p:nvPr/>
        </p:nvSpPr>
        <p:spPr>
          <a:xfrm>
            <a:off x="4869180" y="3729355"/>
            <a:ext cx="1290955" cy="1068070"/>
          </a:xfrm>
          <a:prstGeom prst="wedgeEllipseCallout">
            <a:avLst>
              <a:gd name="adj1" fmla="val 164264"/>
              <a:gd name="adj2" fmla="val 49524"/>
            </a:avLst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2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01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960" y="1034415"/>
            <a:ext cx="2053590" cy="365252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8293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电商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6" name="图片 5" descr="01首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960" y="1034415"/>
            <a:ext cx="2053590" cy="3652520"/>
          </a:xfrm>
          <a:prstGeom prst="rect">
            <a:avLst/>
          </a:prstGeom>
        </p:spPr>
      </p:pic>
      <p:pic>
        <p:nvPicPr>
          <p:cNvPr id="11" name="图片 10" descr="产品详情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9545" y="1034415"/>
            <a:ext cx="2087880" cy="3713480"/>
          </a:xfrm>
          <a:prstGeom prst="rect">
            <a:avLst/>
          </a:prstGeom>
        </p:spPr>
      </p:pic>
      <p:sp>
        <p:nvSpPr>
          <p:cNvPr id="5" name=" 141"/>
          <p:cNvSpPr/>
          <p:nvPr/>
        </p:nvSpPr>
        <p:spPr>
          <a:xfrm>
            <a:off x="1508125" y="3676650"/>
            <a:ext cx="188087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12" name="图片 11" descr="产品详情-上滑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745" y="1034415"/>
            <a:ext cx="2164080" cy="384810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2903220" y="4892675"/>
            <a:ext cx="2168525" cy="13246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、自动显示为包邮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、立刻送中的各种优惠、红包在电商中不可用。但购买的金额计算积分。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、如该产品设置了起订量，数量栏自动显示最低数量，并且不可减少。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4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、向上滑动是，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“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加入购物车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”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此条不动。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5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、点击收藏，收藏该商品。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矩形标注 13"/>
          <p:cNvSpPr/>
          <p:nvPr/>
        </p:nvSpPr>
        <p:spPr>
          <a:xfrm>
            <a:off x="587375" y="5524500"/>
            <a:ext cx="1137285" cy="445135"/>
          </a:xfrm>
          <a:prstGeom prst="wedgeRectCallout">
            <a:avLst>
              <a:gd name="adj1" fmla="val -4550"/>
              <a:gd name="adj2" fmla="val -98502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1000">
                <a:solidFill>
                  <a:schemeClr val="tx1"/>
                </a:solidFill>
              </a:rPr>
              <a:t>您好，本产品的起订量为</a:t>
            </a:r>
            <a:r>
              <a:rPr lang="en-US" altLang="zh-CN" sz="1000">
                <a:solidFill>
                  <a:schemeClr val="tx1"/>
                </a:solidFill>
              </a:rPr>
              <a:t>2</a:t>
            </a:r>
            <a:r>
              <a:rPr lang="zh-CN" altLang="en-US" sz="1000">
                <a:solidFill>
                  <a:schemeClr val="tx1"/>
                </a:solidFill>
              </a:rPr>
              <a:t>。</a:t>
            </a:r>
            <a:endParaRPr lang="zh-CN" altLang="en-US" sz="1000">
              <a:solidFill>
                <a:schemeClr val="tx1"/>
              </a:solidFill>
            </a:endParaRPr>
          </a:p>
        </p:txBody>
      </p:sp>
      <p:pic>
        <p:nvPicPr>
          <p:cNvPr id="16" name="图片 15" descr="支付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3620" y="1034415"/>
            <a:ext cx="2169160" cy="385826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373620" y="5032375"/>
            <a:ext cx="2168525" cy="13246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收货地址，优先选择默认，点击更换售货地址，转入地址栏选择。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descr="购物车-结算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620" y="1034415"/>
            <a:ext cx="2163445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低于起订量的提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1800" y="1184275"/>
            <a:ext cx="3086735" cy="548957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22009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低于起订量的提示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98085" y="3292475"/>
            <a:ext cx="2705735" cy="13246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如本产品设置的起订量为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，自动显示为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，如选择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+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，正常操作，如选择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-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，数字不减为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，并弹出该提示。点击提示外任一区域关闭。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2" name="图片 11" descr="购物车-结算1-地址管理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95085" y="804545"/>
            <a:ext cx="2818765" cy="5012690"/>
          </a:xfrm>
          <a:prstGeom prst="rect">
            <a:avLst/>
          </a:prstGeom>
        </p:spPr>
      </p:pic>
      <p:pic>
        <p:nvPicPr>
          <p:cNvPr id="6" name="图片 5" descr="购物车-结算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370" y="813435"/>
            <a:ext cx="2736850" cy="5394960"/>
          </a:xfrm>
          <a:prstGeom prst="rect">
            <a:avLst/>
          </a:prstGeom>
        </p:spPr>
      </p:pic>
      <p:pic>
        <p:nvPicPr>
          <p:cNvPr id="3" name="图片 2" descr="购物车-结算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" y="813435"/>
            <a:ext cx="2356485" cy="419163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17437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切换售货地址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927985" y="6282690"/>
            <a:ext cx="2705735" cy="7747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立刻送：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上滑，送货地址显示。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 141"/>
          <p:cNvSpPr/>
          <p:nvPr/>
        </p:nvSpPr>
        <p:spPr>
          <a:xfrm>
            <a:off x="5343525" y="5438775"/>
            <a:ext cx="188087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 141"/>
          <p:cNvSpPr/>
          <p:nvPr/>
        </p:nvSpPr>
        <p:spPr>
          <a:xfrm>
            <a:off x="2580640" y="4319905"/>
            <a:ext cx="309245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54635" y="5178425"/>
            <a:ext cx="2273300" cy="77470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电商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12865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3.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转发分享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产品详情-转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0130" y="574040"/>
            <a:ext cx="2702560" cy="4806315"/>
          </a:xfrm>
          <a:prstGeom prst="rect">
            <a:avLst/>
          </a:prstGeom>
        </p:spPr>
      </p:pic>
      <p:pic>
        <p:nvPicPr>
          <p:cNvPr id="4" name="图片 3" descr="产品详情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3680" y="574040"/>
            <a:ext cx="2702560" cy="4806315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3051810" y="5542280"/>
            <a:ext cx="4021455" cy="13246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在产品展开页面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,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点击三个点，展开分享页面。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店铺分享任何电商产品页面给微信好友，微信好友点击后提示先关注宜百客公众号。好友在分享的链接上下单，业绩自动归属为该店铺。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 141"/>
          <p:cNvSpPr/>
          <p:nvPr/>
        </p:nvSpPr>
        <p:spPr>
          <a:xfrm rot="3300000">
            <a:off x="3511550" y="2044065"/>
            <a:ext cx="299339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个人中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54785" y="857250"/>
            <a:ext cx="2771140" cy="564769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18427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个人中心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首页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559300" y="2025650"/>
            <a:ext cx="4021455" cy="160972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二维码的应用：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、顾客选购商品后，在付款前先扫此二维码，识别会员身份，可享受折扣。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、如顾客有账户能有充值余额，优先扣除账户内的余额，余额不足的部分，支付现金（微信、支付宝、刷卡、现金等。）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6" name="图片 15" descr="购物车-结算-红包-打开红包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38415" y="1083945"/>
            <a:ext cx="1820545" cy="3237865"/>
          </a:xfrm>
          <a:prstGeom prst="rect">
            <a:avLst/>
          </a:prstGeom>
        </p:spPr>
      </p:pic>
      <p:pic>
        <p:nvPicPr>
          <p:cNvPr id="15" name="图片 14" descr="会员等级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185" y="935990"/>
            <a:ext cx="1903730" cy="3385820"/>
          </a:xfrm>
          <a:prstGeom prst="rect">
            <a:avLst/>
          </a:prstGeom>
        </p:spPr>
      </p:pic>
      <p:pic>
        <p:nvPicPr>
          <p:cNvPr id="4" name="图片 3" descr="个人中心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8470" y="628650"/>
            <a:ext cx="3066415" cy="625030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18427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个人中心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首页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81195" y="2162175"/>
            <a:ext cx="790575" cy="40957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 141"/>
          <p:cNvSpPr/>
          <p:nvPr/>
        </p:nvSpPr>
        <p:spPr>
          <a:xfrm flipH="1">
            <a:off x="3074670" y="2240280"/>
            <a:ext cx="140652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6644640" y="2211070"/>
            <a:ext cx="450850" cy="40957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6" name=" 141"/>
          <p:cNvSpPr/>
          <p:nvPr/>
        </p:nvSpPr>
        <p:spPr>
          <a:xfrm>
            <a:off x="6981190" y="2367280"/>
            <a:ext cx="49593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18427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个人中心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首页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13" name="图片 12" descr="个人中心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0" y="699770"/>
            <a:ext cx="2994025" cy="6289675"/>
          </a:xfrm>
          <a:prstGeom prst="rect">
            <a:avLst/>
          </a:prstGeom>
        </p:spPr>
      </p:pic>
      <p:sp>
        <p:nvSpPr>
          <p:cNvPr id="10" name=" 141"/>
          <p:cNvSpPr/>
          <p:nvPr/>
        </p:nvSpPr>
        <p:spPr>
          <a:xfrm flipH="1">
            <a:off x="3006725" y="1677670"/>
            <a:ext cx="140652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601845" y="1216025"/>
            <a:ext cx="2334895" cy="822960"/>
          </a:xfrm>
          <a:prstGeom prst="rect">
            <a:avLst/>
          </a:prstGeom>
          <a:noFill/>
          <a:ln w="28575" cmpd="sng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 descr="个人中心-点击头像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" y="1048385"/>
            <a:ext cx="2237105" cy="397827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" name="图片 9" descr="申请提现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4270" y="3803650"/>
            <a:ext cx="1541780" cy="2742565"/>
          </a:xfrm>
          <a:prstGeom prst="rect">
            <a:avLst/>
          </a:prstGeom>
        </p:spPr>
      </p:pic>
      <p:pic>
        <p:nvPicPr>
          <p:cNvPr id="6" name="图片 5" descr="立即充值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270" y="3803650"/>
            <a:ext cx="1503045" cy="2673350"/>
          </a:xfrm>
          <a:prstGeom prst="rect">
            <a:avLst/>
          </a:prstGeom>
        </p:spPr>
      </p:pic>
      <p:pic>
        <p:nvPicPr>
          <p:cNvPr id="5" name="图片 4" descr="查看清单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1730" y="563880"/>
            <a:ext cx="1692275" cy="3009265"/>
          </a:xfrm>
          <a:prstGeom prst="rect">
            <a:avLst/>
          </a:prstGeom>
        </p:spPr>
      </p:pic>
      <p:pic>
        <p:nvPicPr>
          <p:cNvPr id="4" name="图片 3" descr="查看清单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6270" y="639445"/>
            <a:ext cx="1692275" cy="3010535"/>
          </a:xfrm>
          <a:prstGeom prst="rect">
            <a:avLst/>
          </a:prstGeom>
        </p:spPr>
      </p:pic>
      <p:pic>
        <p:nvPicPr>
          <p:cNvPr id="3" name="图片 2" descr="我的钱包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690" y="1174750"/>
            <a:ext cx="2506345" cy="445897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2299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个人中心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我的钱包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3" name=" 141"/>
          <p:cNvSpPr/>
          <p:nvPr/>
        </p:nvSpPr>
        <p:spPr>
          <a:xfrm>
            <a:off x="2478405" y="1761490"/>
            <a:ext cx="176911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4" name=" 141"/>
          <p:cNvSpPr/>
          <p:nvPr/>
        </p:nvSpPr>
        <p:spPr>
          <a:xfrm>
            <a:off x="5948680" y="1174750"/>
            <a:ext cx="147891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5" name=" 141"/>
          <p:cNvSpPr/>
          <p:nvPr/>
        </p:nvSpPr>
        <p:spPr>
          <a:xfrm>
            <a:off x="2398395" y="4094480"/>
            <a:ext cx="192976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726045" y="4236720"/>
            <a:ext cx="2154555" cy="86868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、充值：支持支付宝微信充值。最大单次充值金额为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1000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元，充值多少赠送多少积分，达到一定积分立即升级会员等级。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、提现：提现多少减少多少积分，达到一定数量降低会员等级。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2299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个人中心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我的订单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我的订单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25190" y="590550"/>
            <a:ext cx="2717800" cy="62579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01立即注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1945" y="563245"/>
            <a:ext cx="1492250" cy="2654300"/>
          </a:xfrm>
          <a:prstGeom prst="rect">
            <a:avLst/>
          </a:prstGeom>
        </p:spPr>
      </p:pic>
      <p:pic>
        <p:nvPicPr>
          <p:cNvPr id="23" name="图片 22" descr="01即注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05" y="562610"/>
            <a:ext cx="1492885" cy="2655570"/>
          </a:xfrm>
          <a:prstGeom prst="rect">
            <a:avLst/>
          </a:prstGeom>
        </p:spPr>
      </p:pic>
      <p:pic>
        <p:nvPicPr>
          <p:cNvPr id="15" name="图片 14" descr="支付订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40" y="3807460"/>
            <a:ext cx="1481455" cy="2635250"/>
          </a:xfrm>
          <a:prstGeom prst="rect">
            <a:avLst/>
          </a:prstGeom>
        </p:spPr>
      </p:pic>
      <p:pic>
        <p:nvPicPr>
          <p:cNvPr id="6" name="图片 5" descr="购物车-结算-新增地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945" y="3820795"/>
            <a:ext cx="1505585" cy="2678430"/>
          </a:xfrm>
          <a:prstGeom prst="rect">
            <a:avLst/>
          </a:prstGeom>
        </p:spPr>
      </p:pic>
      <p:pic>
        <p:nvPicPr>
          <p:cNvPr id="25" name="图片 24" descr="成功下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75" y="3825875"/>
            <a:ext cx="1419225" cy="2524125"/>
          </a:xfrm>
          <a:prstGeom prst="rect">
            <a:avLst/>
          </a:prstGeom>
        </p:spPr>
      </p:pic>
      <p:pic>
        <p:nvPicPr>
          <p:cNvPr id="10" name="图片 9" descr="01首页 - 安全登录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7785" y="562610"/>
            <a:ext cx="1450975" cy="2580005"/>
          </a:xfrm>
          <a:prstGeom prst="rect">
            <a:avLst/>
          </a:prstGeom>
        </p:spPr>
      </p:pic>
      <p:pic>
        <p:nvPicPr>
          <p:cNvPr id="12" name="图片 11" descr="01首页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45" y="563245"/>
            <a:ext cx="1459865" cy="2596515"/>
          </a:xfrm>
          <a:prstGeom prst="rect">
            <a:avLst/>
          </a:prstGeom>
        </p:spPr>
      </p:pic>
      <p:pic>
        <p:nvPicPr>
          <p:cNvPr id="7" name="图片 6" descr="01首页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6690" y="3854450"/>
            <a:ext cx="1459865" cy="259651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28695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1.APP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注册流程及购买流程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 descr="更换店铺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5670" y="563245"/>
            <a:ext cx="1450340" cy="2581275"/>
          </a:xfrm>
          <a:prstGeom prst="rect">
            <a:avLst/>
          </a:prstGeom>
        </p:spPr>
      </p:pic>
      <p:pic>
        <p:nvPicPr>
          <p:cNvPr id="11" name="图片 10" descr="购物车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3905" y="3854450"/>
            <a:ext cx="1402715" cy="2496185"/>
          </a:xfrm>
          <a:prstGeom prst="rect">
            <a:avLst/>
          </a:prstGeom>
        </p:spPr>
      </p:pic>
      <p:sp>
        <p:nvSpPr>
          <p:cNvPr id="141" name=" 141"/>
          <p:cNvSpPr/>
          <p:nvPr/>
        </p:nvSpPr>
        <p:spPr>
          <a:xfrm>
            <a:off x="1443990" y="158623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 141"/>
          <p:cNvSpPr/>
          <p:nvPr/>
        </p:nvSpPr>
        <p:spPr>
          <a:xfrm>
            <a:off x="3562350" y="158623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 141"/>
          <p:cNvSpPr/>
          <p:nvPr/>
        </p:nvSpPr>
        <p:spPr>
          <a:xfrm>
            <a:off x="5723255" y="158623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8" name=" 141"/>
          <p:cNvSpPr/>
          <p:nvPr/>
        </p:nvSpPr>
        <p:spPr>
          <a:xfrm>
            <a:off x="7935595" y="158623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 141"/>
          <p:cNvSpPr/>
          <p:nvPr/>
        </p:nvSpPr>
        <p:spPr>
          <a:xfrm>
            <a:off x="1611630" y="5026025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 141"/>
          <p:cNvSpPr/>
          <p:nvPr/>
        </p:nvSpPr>
        <p:spPr>
          <a:xfrm>
            <a:off x="3526155" y="502666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141"/>
          <p:cNvSpPr/>
          <p:nvPr/>
        </p:nvSpPr>
        <p:spPr>
          <a:xfrm>
            <a:off x="5723255" y="498729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141"/>
          <p:cNvSpPr/>
          <p:nvPr/>
        </p:nvSpPr>
        <p:spPr>
          <a:xfrm>
            <a:off x="8053070" y="498729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088130" y="6571615"/>
            <a:ext cx="1546225" cy="41783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设置收货地址</a:t>
            </a:r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9" name="图片 18" descr="增加新地址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7495" y="3800475"/>
            <a:ext cx="1710055" cy="3041650"/>
          </a:xfrm>
          <a:prstGeom prst="rect">
            <a:avLst/>
          </a:prstGeom>
        </p:spPr>
      </p:pic>
      <p:pic>
        <p:nvPicPr>
          <p:cNvPr id="18" name="图片 17" descr="增加新地址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5900" y="808355"/>
            <a:ext cx="1572260" cy="2795905"/>
          </a:xfrm>
          <a:prstGeom prst="rect">
            <a:avLst/>
          </a:prstGeom>
        </p:spPr>
      </p:pic>
      <p:pic>
        <p:nvPicPr>
          <p:cNvPr id="17" name="图片 16" descr="增加新地址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4900" y="807085"/>
            <a:ext cx="1572895" cy="2797175"/>
          </a:xfrm>
          <a:prstGeom prst="rect">
            <a:avLst/>
          </a:prstGeom>
        </p:spPr>
      </p:pic>
      <p:pic>
        <p:nvPicPr>
          <p:cNvPr id="16" name="图片 15" descr="增加新地址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0550" y="807720"/>
            <a:ext cx="1572260" cy="2797175"/>
          </a:xfrm>
          <a:prstGeom prst="rect">
            <a:avLst/>
          </a:prstGeom>
        </p:spPr>
      </p:pic>
      <p:pic>
        <p:nvPicPr>
          <p:cNvPr id="15" name="图片 14" descr="增加新地址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475" y="3800475"/>
            <a:ext cx="1692275" cy="3009265"/>
          </a:xfrm>
          <a:prstGeom prst="rect">
            <a:avLst/>
          </a:prstGeom>
        </p:spPr>
      </p:pic>
      <p:pic>
        <p:nvPicPr>
          <p:cNvPr id="13" name="图片 12" descr="增加新地址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7550" y="808355"/>
            <a:ext cx="1572895" cy="2797175"/>
          </a:xfrm>
          <a:prstGeom prst="rect">
            <a:avLst/>
          </a:prstGeom>
        </p:spPr>
      </p:pic>
      <p:pic>
        <p:nvPicPr>
          <p:cNvPr id="3" name="图片 2" descr="购物车-结算1-地址管理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495" y="807720"/>
            <a:ext cx="1572895" cy="279654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2299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个人中心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地址管理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我的收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1104900"/>
            <a:ext cx="2733040" cy="485965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2299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个人中心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我的收藏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99610" y="2407285"/>
            <a:ext cx="3145155" cy="170942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1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、点击删除，删除该收藏。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2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、点击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+-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，增加及减少选择的产品数量。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3</a:t>
            </a:r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、点击添加到购物车，将选择的商品添加到购物车。成功添加到购物车后，数字恢复为</a:t>
            </a:r>
            <a:r>
              <a:rPr lang="en-US" altLang="zh-CN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0.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  <a:p>
            <a:pPr algn="l"/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22999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个人中心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我要加盟</a:t>
            </a:r>
            <a:endParaRPr 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499610" y="2407285"/>
            <a:ext cx="3145155" cy="170942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zh-CN" altLang="en-US" sz="900">
                <a:solidFill>
                  <a:schemeClr val="tx1">
                    <a:lumMod val="95000"/>
                    <a:lumOff val="5000"/>
                  </a:schemeClr>
                </a:solidFill>
                <a:latin typeface="黑体" panose="02010609060101010101" charset="-122"/>
                <a:ea typeface="黑体" panose="02010609060101010101" charset="-122"/>
              </a:rPr>
              <a:t>此处填写提交后，从总部后台可以看到。</a:t>
            </a:r>
            <a:endParaRPr lang="zh-CN" altLang="en-US" sz="9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" name="图片 2" descr="个人中心我要加盟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1230" y="843280"/>
            <a:ext cx="3005455" cy="534416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331216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4.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个人中心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意见反馈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/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系统设置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意见反馈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4365" y="890270"/>
            <a:ext cx="3046730" cy="5418455"/>
          </a:xfrm>
          <a:prstGeom prst="rect">
            <a:avLst/>
          </a:prstGeom>
        </p:spPr>
      </p:pic>
      <p:pic>
        <p:nvPicPr>
          <p:cNvPr id="5" name="图片 4" descr="系统设置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5" y="1078230"/>
            <a:ext cx="3046730" cy="5418455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2830195" y="2612390"/>
            <a:ext cx="246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以下两页是前面的修改</a:t>
            </a:r>
            <a:endParaRPr lang="zh-CN" altLang="en-US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01立即注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31945" y="563245"/>
            <a:ext cx="1492250" cy="2654300"/>
          </a:xfrm>
          <a:prstGeom prst="rect">
            <a:avLst/>
          </a:prstGeom>
        </p:spPr>
      </p:pic>
      <p:pic>
        <p:nvPicPr>
          <p:cNvPr id="12" name="图片 11" descr="01即注册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3905" y="562610"/>
            <a:ext cx="1492885" cy="2655570"/>
          </a:xfrm>
          <a:prstGeom prst="rect">
            <a:avLst/>
          </a:prstGeom>
        </p:spPr>
      </p:pic>
      <p:pic>
        <p:nvPicPr>
          <p:cNvPr id="15" name="图片 14" descr="支付订单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7940" y="3807460"/>
            <a:ext cx="1481455" cy="2635250"/>
          </a:xfrm>
          <a:prstGeom prst="rect">
            <a:avLst/>
          </a:prstGeom>
        </p:spPr>
      </p:pic>
      <p:pic>
        <p:nvPicPr>
          <p:cNvPr id="10" name="图片 9" descr="购物车-结算-新增地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1945" y="3820795"/>
            <a:ext cx="1505585" cy="2678430"/>
          </a:xfrm>
          <a:prstGeom prst="rect">
            <a:avLst/>
          </a:prstGeom>
        </p:spPr>
      </p:pic>
      <p:pic>
        <p:nvPicPr>
          <p:cNvPr id="25" name="图片 24" descr="成功下单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2675" y="3825875"/>
            <a:ext cx="1419225" cy="2524125"/>
          </a:xfrm>
          <a:prstGeom prst="rect">
            <a:avLst/>
          </a:prstGeom>
        </p:spPr>
      </p:pic>
      <p:pic>
        <p:nvPicPr>
          <p:cNvPr id="4" name="图片 3" descr="01首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690" y="3854450"/>
            <a:ext cx="1459865" cy="2596515"/>
          </a:xfrm>
          <a:prstGeom prst="rect">
            <a:avLst/>
          </a:prstGeom>
        </p:spPr>
      </p:pic>
      <p:pic>
        <p:nvPicPr>
          <p:cNvPr id="3" name="图片 2" descr="01首页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945" y="594360"/>
            <a:ext cx="1507490" cy="268097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28695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1.APP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注册流程及购买流程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 descr="更换店铺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8400" y="562610"/>
            <a:ext cx="1450340" cy="2581275"/>
          </a:xfrm>
          <a:prstGeom prst="rect">
            <a:avLst/>
          </a:prstGeom>
        </p:spPr>
      </p:pic>
      <p:pic>
        <p:nvPicPr>
          <p:cNvPr id="11" name="图片 10" descr="购物车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3905" y="3854450"/>
            <a:ext cx="1402715" cy="2496185"/>
          </a:xfrm>
          <a:prstGeom prst="rect">
            <a:avLst/>
          </a:prstGeom>
        </p:spPr>
      </p:pic>
      <p:sp>
        <p:nvSpPr>
          <p:cNvPr id="141" name=" 141"/>
          <p:cNvSpPr/>
          <p:nvPr/>
        </p:nvSpPr>
        <p:spPr>
          <a:xfrm>
            <a:off x="1443990" y="158623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6" name=" 141"/>
          <p:cNvSpPr/>
          <p:nvPr/>
        </p:nvSpPr>
        <p:spPr>
          <a:xfrm>
            <a:off x="3562350" y="158623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7" name=" 141"/>
          <p:cNvSpPr/>
          <p:nvPr/>
        </p:nvSpPr>
        <p:spPr>
          <a:xfrm>
            <a:off x="5723255" y="158623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9" name=" 141"/>
          <p:cNvSpPr/>
          <p:nvPr/>
        </p:nvSpPr>
        <p:spPr>
          <a:xfrm>
            <a:off x="1611630" y="5026025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 141"/>
          <p:cNvSpPr/>
          <p:nvPr/>
        </p:nvSpPr>
        <p:spPr>
          <a:xfrm>
            <a:off x="3526155" y="502666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1" name=" 141"/>
          <p:cNvSpPr/>
          <p:nvPr/>
        </p:nvSpPr>
        <p:spPr>
          <a:xfrm>
            <a:off x="5723255" y="498729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2" name=" 141"/>
          <p:cNvSpPr/>
          <p:nvPr/>
        </p:nvSpPr>
        <p:spPr>
          <a:xfrm>
            <a:off x="8053070" y="4987290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3" name="图片 22" descr="01即注册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0825" y="958215"/>
            <a:ext cx="3180715" cy="56578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1600" y="169545"/>
            <a:ext cx="200342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老客户登陆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1" name=" 141"/>
          <p:cNvSpPr/>
          <p:nvPr/>
        </p:nvSpPr>
        <p:spPr>
          <a:xfrm>
            <a:off x="4260850" y="6106795"/>
            <a:ext cx="169481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4" name="图片 3" descr="01用户登录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130" y="958215"/>
            <a:ext cx="3181985" cy="56584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01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43605" y="1012190"/>
            <a:ext cx="2207260" cy="392620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16141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2.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立刻送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首页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7" name=" 141"/>
          <p:cNvSpPr/>
          <p:nvPr/>
        </p:nvSpPr>
        <p:spPr>
          <a:xfrm>
            <a:off x="5589270" y="1254125"/>
            <a:ext cx="42227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pic>
        <p:nvPicPr>
          <p:cNvPr id="5" name="图片 4" descr="个人中心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6465" y="530225"/>
            <a:ext cx="1640840" cy="3192145"/>
          </a:xfrm>
          <a:prstGeom prst="rect">
            <a:avLst/>
          </a:prstGeom>
        </p:spPr>
      </p:pic>
      <p:pic>
        <p:nvPicPr>
          <p:cNvPr id="6" name="图片 5" descr="更多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8445" y="2766060"/>
            <a:ext cx="1644650" cy="2925445"/>
          </a:xfrm>
          <a:prstGeom prst="rect">
            <a:avLst/>
          </a:prstGeom>
        </p:spPr>
      </p:pic>
      <p:pic>
        <p:nvPicPr>
          <p:cNvPr id="7" name="图片 6" descr="更换店铺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735" y="845185"/>
            <a:ext cx="1870075" cy="332613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227320" y="1190625"/>
            <a:ext cx="361950" cy="3562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43935" y="1202690"/>
            <a:ext cx="1447800" cy="3562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 141"/>
          <p:cNvSpPr/>
          <p:nvPr/>
        </p:nvSpPr>
        <p:spPr>
          <a:xfrm flipH="1">
            <a:off x="2341245" y="1254125"/>
            <a:ext cx="112776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2" name=" 141"/>
          <p:cNvSpPr/>
          <p:nvPr/>
        </p:nvSpPr>
        <p:spPr>
          <a:xfrm>
            <a:off x="5740400" y="3408680"/>
            <a:ext cx="2178685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301615" y="3422015"/>
            <a:ext cx="361950" cy="3562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776470" y="2209165"/>
            <a:ext cx="361950" cy="35623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 141"/>
          <p:cNvSpPr/>
          <p:nvPr/>
        </p:nvSpPr>
        <p:spPr>
          <a:xfrm rot="1200000">
            <a:off x="5063490" y="2842260"/>
            <a:ext cx="2899410" cy="253365"/>
          </a:xfrm>
          <a:custGeom>
            <a:avLst/>
            <a:gdLst>
              <a:gd name="connsiteX0" fmla="*/ 4710315 w 7544313"/>
              <a:gd name="connsiteY0" fmla="*/ 0 h 5784389"/>
              <a:gd name="connsiteX1" fmla="*/ 5164538 w 7544313"/>
              <a:gd name="connsiteY1" fmla="*/ 188144 h 5784389"/>
              <a:gd name="connsiteX2" fmla="*/ 7343753 w 7544313"/>
              <a:gd name="connsiteY2" fmla="*/ 2367358 h 5784389"/>
              <a:gd name="connsiteX3" fmla="*/ 7428050 w 7544313"/>
              <a:gd name="connsiteY3" fmla="*/ 2469120 h 5784389"/>
              <a:gd name="connsiteX4" fmla="*/ 7438311 w 7544313"/>
              <a:gd name="connsiteY4" fmla="*/ 2487626 h 5784389"/>
              <a:gd name="connsiteX5" fmla="*/ 7479289 w 7544313"/>
              <a:gd name="connsiteY5" fmla="*/ 2563973 h 5784389"/>
              <a:gd name="connsiteX6" fmla="*/ 7544313 w 7544313"/>
              <a:gd name="connsiteY6" fmla="*/ 2891210 h 5784389"/>
              <a:gd name="connsiteX7" fmla="*/ 7479289 w 7544313"/>
              <a:gd name="connsiteY7" fmla="*/ 3218447 h 5784389"/>
              <a:gd name="connsiteX8" fmla="*/ 7454433 w 7544313"/>
              <a:gd name="connsiteY8" fmla="*/ 3276193 h 5784389"/>
              <a:gd name="connsiteX9" fmla="*/ 7421357 w 7544313"/>
              <a:gd name="connsiteY9" fmla="*/ 3318247 h 5784389"/>
              <a:gd name="connsiteX10" fmla="*/ 7325947 w 7544313"/>
              <a:gd name="connsiteY10" fmla="*/ 3417030 h 5784389"/>
              <a:gd name="connsiteX11" fmla="*/ 5146732 w 7544313"/>
              <a:gd name="connsiteY11" fmla="*/ 5596244 h 5784389"/>
              <a:gd name="connsiteX12" fmla="*/ 4238287 w 7544313"/>
              <a:gd name="connsiteY12" fmla="*/ 5596244 h 5784389"/>
              <a:gd name="connsiteX13" fmla="*/ 4238287 w 7544313"/>
              <a:gd name="connsiteY13" fmla="*/ 4687801 h 5784389"/>
              <a:gd name="connsiteX14" fmla="*/ 5378425 w 7544313"/>
              <a:gd name="connsiteY14" fmla="*/ 3547663 h 5784389"/>
              <a:gd name="connsiteX15" fmla="*/ 642367 w 7544313"/>
              <a:gd name="connsiteY15" fmla="*/ 3547663 h 5784389"/>
              <a:gd name="connsiteX16" fmla="*/ 0 w 7544313"/>
              <a:gd name="connsiteY16" fmla="*/ 2905296 h 5784389"/>
              <a:gd name="connsiteX17" fmla="*/ 642367 w 7544313"/>
              <a:gd name="connsiteY17" fmla="*/ 2262930 h 5784389"/>
              <a:gd name="connsiteX18" fmla="*/ 5422435 w 7544313"/>
              <a:gd name="connsiteY18" fmla="*/ 2262930 h 5784389"/>
              <a:gd name="connsiteX19" fmla="*/ 4256093 w 7544313"/>
              <a:gd name="connsiteY19" fmla="*/ 1096587 h 5784389"/>
              <a:gd name="connsiteX20" fmla="*/ 4256093 w 7544313"/>
              <a:gd name="connsiteY20" fmla="*/ 188144 h 5784389"/>
              <a:gd name="connsiteX21" fmla="*/ 4710315 w 7544313"/>
              <a:gd name="connsiteY21" fmla="*/ 0 h 5784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544313" h="5784389">
                <a:moveTo>
                  <a:pt x="4710315" y="0"/>
                </a:moveTo>
                <a:cubicBezTo>
                  <a:pt x="4874713" y="0"/>
                  <a:pt x="5039107" y="62713"/>
                  <a:pt x="5164538" y="188144"/>
                </a:cubicBezTo>
                <a:lnTo>
                  <a:pt x="7343753" y="2367358"/>
                </a:lnTo>
                <a:cubicBezTo>
                  <a:pt x="7375110" y="2398716"/>
                  <a:pt x="7403341" y="2432905"/>
                  <a:pt x="7428050" y="2469120"/>
                </a:cubicBezTo>
                <a:lnTo>
                  <a:pt x="7438311" y="2487626"/>
                </a:lnTo>
                <a:lnTo>
                  <a:pt x="7479289" y="2563973"/>
                </a:lnTo>
                <a:cubicBezTo>
                  <a:pt x="7520342" y="2657385"/>
                  <a:pt x="7544313" y="2769994"/>
                  <a:pt x="7544313" y="2891210"/>
                </a:cubicBezTo>
                <a:cubicBezTo>
                  <a:pt x="7544313" y="3012426"/>
                  <a:pt x="7520342" y="3125035"/>
                  <a:pt x="7479289" y="3218447"/>
                </a:cubicBezTo>
                <a:lnTo>
                  <a:pt x="7454433" y="3276193"/>
                </a:lnTo>
                <a:lnTo>
                  <a:pt x="7421357" y="3318247"/>
                </a:lnTo>
                <a:cubicBezTo>
                  <a:pt x="7391886" y="3351882"/>
                  <a:pt x="7357304" y="3385674"/>
                  <a:pt x="7325947" y="3417030"/>
                </a:cubicBezTo>
                <a:lnTo>
                  <a:pt x="5146732" y="5596244"/>
                </a:lnTo>
                <a:cubicBezTo>
                  <a:pt x="4895873" y="5847104"/>
                  <a:pt x="4489147" y="5847104"/>
                  <a:pt x="4238287" y="5596244"/>
                </a:cubicBezTo>
                <a:cubicBezTo>
                  <a:pt x="3987430" y="5345384"/>
                  <a:pt x="3987430" y="4938661"/>
                  <a:pt x="4238287" y="4687801"/>
                </a:cubicBezTo>
                <a:lnTo>
                  <a:pt x="5378425" y="3547663"/>
                </a:lnTo>
                <a:lnTo>
                  <a:pt x="642367" y="3547663"/>
                </a:lnTo>
                <a:cubicBezTo>
                  <a:pt x="287598" y="3547663"/>
                  <a:pt x="0" y="3260065"/>
                  <a:pt x="0" y="2905296"/>
                </a:cubicBezTo>
                <a:cubicBezTo>
                  <a:pt x="0" y="2550527"/>
                  <a:pt x="287598" y="2262930"/>
                  <a:pt x="642367" y="2262930"/>
                </a:cubicBezTo>
                <a:lnTo>
                  <a:pt x="5422435" y="2262930"/>
                </a:lnTo>
                <a:lnTo>
                  <a:pt x="4256093" y="1096587"/>
                </a:lnTo>
                <a:cubicBezTo>
                  <a:pt x="4005235" y="845727"/>
                  <a:pt x="4005235" y="439004"/>
                  <a:pt x="4256093" y="188144"/>
                </a:cubicBezTo>
                <a:cubicBezTo>
                  <a:pt x="4381524" y="62713"/>
                  <a:pt x="4545918" y="0"/>
                  <a:pt x="471031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1" name="图片 10" descr="02首页 - 上滑展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37940" y="1247775"/>
            <a:ext cx="2146935" cy="3818890"/>
          </a:xfrm>
          <a:prstGeom prst="rect">
            <a:avLst/>
          </a:prstGeom>
        </p:spPr>
      </p:pic>
      <p:pic>
        <p:nvPicPr>
          <p:cNvPr id="8" name="图片 7" descr="01首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60" y="1310005"/>
            <a:ext cx="2147570" cy="381952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20713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立刻送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选择商品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5" name="直接箭头连接符 4"/>
          <p:cNvCxnSpPr/>
          <p:nvPr/>
        </p:nvCxnSpPr>
        <p:spPr>
          <a:xfrm flipH="1" flipV="1">
            <a:off x="3266440" y="2286000"/>
            <a:ext cx="6350" cy="1201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3912235" y="5346065"/>
            <a:ext cx="18827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上滑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01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2080" y="655955"/>
            <a:ext cx="1904365" cy="338709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32143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立刻送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选择商品加入购物车</a:t>
            </a:r>
            <a:endParaRPr lang="en-US" altLang="zh-CN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8" name="图片 7" descr="01放大商品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9315" y="631190"/>
            <a:ext cx="1915160" cy="3407410"/>
          </a:xfrm>
          <a:prstGeom prst="rect">
            <a:avLst/>
          </a:prstGeom>
        </p:spPr>
      </p:pic>
      <p:pic>
        <p:nvPicPr>
          <p:cNvPr id="11" name="图片 10" descr="选择商品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631190"/>
            <a:ext cx="1918335" cy="3412490"/>
          </a:xfrm>
          <a:prstGeom prst="rect">
            <a:avLst/>
          </a:prstGeom>
        </p:spPr>
      </p:pic>
      <p:pic>
        <p:nvPicPr>
          <p:cNvPr id="14" name="图片 13" descr="购物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1710" y="631190"/>
            <a:ext cx="1978660" cy="3518535"/>
          </a:xfrm>
          <a:prstGeom prst="rect">
            <a:avLst/>
          </a:prstGeom>
        </p:spPr>
      </p:pic>
      <p:pic>
        <p:nvPicPr>
          <p:cNvPr id="15" name="图片 14" descr="选择商品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2200" y="4227830"/>
            <a:ext cx="1645285" cy="2927350"/>
          </a:xfrm>
          <a:prstGeom prst="rect">
            <a:avLst/>
          </a:prstGeom>
        </p:spPr>
      </p:pic>
      <p:cxnSp>
        <p:nvCxnSpPr>
          <p:cNvPr id="16" name="直接箭头连接符 15"/>
          <p:cNvCxnSpPr/>
          <p:nvPr/>
        </p:nvCxnSpPr>
        <p:spPr>
          <a:xfrm>
            <a:off x="3550285" y="2865120"/>
            <a:ext cx="635" cy="3120390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047115" y="2908935"/>
            <a:ext cx="511175" cy="62738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8" name="直接箭头连接符 17"/>
          <p:cNvCxnSpPr/>
          <p:nvPr/>
        </p:nvCxnSpPr>
        <p:spPr>
          <a:xfrm flipV="1">
            <a:off x="1558290" y="2581910"/>
            <a:ext cx="917575" cy="542925"/>
          </a:xfrm>
          <a:prstGeom prst="straightConnector1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/>
          <p:cNvSpPr/>
          <p:nvPr/>
        </p:nvSpPr>
        <p:spPr>
          <a:xfrm>
            <a:off x="67945" y="574040"/>
            <a:ext cx="6009005" cy="662559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5" name=" 135"/>
          <p:cNvSpPr/>
          <p:nvPr/>
        </p:nvSpPr>
        <p:spPr>
          <a:xfrm rot="18900000">
            <a:off x="5699125" y="2973705"/>
            <a:ext cx="1745615" cy="24130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278245" y="4609465"/>
            <a:ext cx="33242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、点击商品图片去即展示大图和商品详情。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、点击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“+”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，即转化为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“-  +”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模式，通过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+-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来增加减少商品数量。当商品数为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0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时，自动只显示一个</a:t>
            </a:r>
            <a:r>
              <a:rPr lang="en-US" altLang="zh-CN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+</a:t>
            </a:r>
            <a:r>
              <a:rPr lang="zh-CN" altLang="en-US" sz="12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号。选择商品的数量购物车同步显示数量。</a:t>
            </a:r>
            <a:endParaRPr lang="zh-CN" altLang="en-US" sz="12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94360" y="3536315"/>
            <a:ext cx="511175" cy="20002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5437505" y="2924810"/>
            <a:ext cx="594995" cy="20002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8666480" y="2176780"/>
            <a:ext cx="594995" cy="20002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矩形 23"/>
          <p:cNvSpPr/>
          <p:nvPr/>
        </p:nvSpPr>
        <p:spPr>
          <a:xfrm flipV="1">
            <a:off x="8715375" y="1454150"/>
            <a:ext cx="594995" cy="27114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634990" y="3786505"/>
            <a:ext cx="398145" cy="257810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8" name="图片 7" descr="01首页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6900" y="645795"/>
            <a:ext cx="1666875" cy="2964815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7945" y="85090"/>
            <a:ext cx="20713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1.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立刻送</a:t>
            </a:r>
            <a:r>
              <a:rPr lang="en-US" altLang="zh-CN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-</a:t>
            </a:r>
            <a:r>
              <a:rPr lang="zh-CN" altLang="en-US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搜索商品</a:t>
            </a:r>
            <a:endParaRPr lang="zh-CN" altLang="en-US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 descr="商品搜索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5425" y="760095"/>
            <a:ext cx="1684655" cy="2995930"/>
          </a:xfrm>
          <a:prstGeom prst="rect">
            <a:avLst/>
          </a:prstGeom>
        </p:spPr>
      </p:pic>
      <p:pic>
        <p:nvPicPr>
          <p:cNvPr id="4" name="图片 3" descr="商品搜索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3130" y="760095"/>
            <a:ext cx="1684655" cy="299593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577080" y="645795"/>
            <a:ext cx="3787775" cy="3275965"/>
          </a:xfrm>
          <a:prstGeom prst="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0">
              <a:solidFill>
                <a:schemeClr val="tx1">
                  <a:lumMod val="95000"/>
                  <a:lumOff val="5000"/>
                </a:schemeClr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 135"/>
          <p:cNvSpPr/>
          <p:nvPr/>
        </p:nvSpPr>
        <p:spPr>
          <a:xfrm rot="20760000">
            <a:off x="6237605" y="2601595"/>
            <a:ext cx="466090" cy="24130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10" name=" 135"/>
          <p:cNvSpPr/>
          <p:nvPr/>
        </p:nvSpPr>
        <p:spPr>
          <a:xfrm>
            <a:off x="2017395" y="980440"/>
            <a:ext cx="2232660" cy="241300"/>
          </a:xfrm>
          <a:custGeom>
            <a:avLst/>
            <a:gdLst>
              <a:gd name="connsiteX0" fmla="*/ 4381875 w 6516714"/>
              <a:gd name="connsiteY0" fmla="*/ 0 h 2476413"/>
              <a:gd name="connsiteX1" fmla="*/ 6516714 w 6516714"/>
              <a:gd name="connsiteY1" fmla="*/ 1238208 h 2476413"/>
              <a:gd name="connsiteX2" fmla="*/ 4381875 w 6516714"/>
              <a:gd name="connsiteY2" fmla="*/ 2476413 h 2476413"/>
              <a:gd name="connsiteX3" fmla="*/ 4381875 w 6516714"/>
              <a:gd name="connsiteY3" fmla="*/ 2456682 h 2476413"/>
              <a:gd name="connsiteX4" fmla="*/ 4855462 w 6516714"/>
              <a:gd name="connsiteY4" fmla="*/ 1644997 h 2476413"/>
              <a:gd name="connsiteX5" fmla="*/ 0 w 6516714"/>
              <a:gd name="connsiteY5" fmla="*/ 1238206 h 2476413"/>
              <a:gd name="connsiteX6" fmla="*/ 4855461 w 6516714"/>
              <a:gd name="connsiteY6" fmla="*/ 831415 h 2476413"/>
              <a:gd name="connsiteX7" fmla="*/ 4381875 w 6516714"/>
              <a:gd name="connsiteY7" fmla="*/ 19731 h 2476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516714" h="2476413">
                <a:moveTo>
                  <a:pt x="4381875" y="0"/>
                </a:moveTo>
                <a:lnTo>
                  <a:pt x="6516714" y="1238208"/>
                </a:lnTo>
                <a:lnTo>
                  <a:pt x="4381875" y="2476413"/>
                </a:lnTo>
                <a:lnTo>
                  <a:pt x="4381875" y="2456682"/>
                </a:lnTo>
                <a:lnTo>
                  <a:pt x="4855462" y="1644997"/>
                </a:lnTo>
                <a:lnTo>
                  <a:pt x="0" y="1238206"/>
                </a:lnTo>
                <a:lnTo>
                  <a:pt x="4855461" y="831415"/>
                </a:lnTo>
                <a:lnTo>
                  <a:pt x="4381875" y="197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>
            <a:defPPr>
              <a:defRPr lang="zh-CN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2158</Words>
  <Application>WPS 演示</Application>
  <PresentationFormat>宽屏</PresentationFormat>
  <Paragraphs>268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6" baseType="lpstr">
      <vt:lpstr>Arial</vt:lpstr>
      <vt:lpstr>宋体</vt:lpstr>
      <vt:lpstr>Wingdings</vt:lpstr>
      <vt:lpstr>锐字工房金刚大黑简1.0</vt:lpstr>
      <vt:lpstr>锐字工房荣光黑简1.0</vt:lpstr>
      <vt:lpstr>幼圆</vt:lpstr>
      <vt:lpstr>微软雅黑</vt:lpstr>
      <vt:lpstr>黑体</vt:lpstr>
      <vt:lpstr>Calibri</vt:lpstr>
      <vt:lpstr>Arial Unicode MS</vt:lpstr>
      <vt:lpstr>Calibri Light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宜百客全球优选一曾建勇ོ࿆</cp:lastModifiedBy>
  <cp:revision>462</cp:revision>
  <dcterms:created xsi:type="dcterms:W3CDTF">2017-05-12T07:58:00Z</dcterms:created>
  <dcterms:modified xsi:type="dcterms:W3CDTF">2018-05-18T03:12:41Z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